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</p:sldMasterIdLst>
  <p:notesMasterIdLst>
    <p:notesMasterId r:id="rId27"/>
  </p:notesMasterIdLst>
  <p:sldIdLst>
    <p:sldId id="302" r:id="rId2"/>
    <p:sldId id="286" r:id="rId3"/>
    <p:sldId id="283" r:id="rId4"/>
    <p:sldId id="261" r:id="rId5"/>
    <p:sldId id="263" r:id="rId6"/>
    <p:sldId id="282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72" r:id="rId23"/>
    <p:sldId id="273" r:id="rId24"/>
    <p:sldId id="280" r:id="rId25"/>
    <p:sldId id="281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ingdings 3" pitchFamily="18" charset="2"/>
      <p:regular r:id="rId32"/>
    </p:embeddedFont>
    <p:embeddedFont>
      <p:font typeface="Book Antiqua" pitchFamily="18" charset="0"/>
      <p:regular r:id="rId33"/>
      <p:bold r:id="rId34"/>
      <p:italic r:id="rId35"/>
      <p:boldItalic r:id="rId36"/>
    </p:embeddedFont>
    <p:embeddedFont>
      <p:font typeface="Vrinda" pitchFamily="34" charset="0"/>
      <p:regular r:id="rId37"/>
      <p:bold r:id="rId38"/>
    </p:embeddedFont>
    <p:embeddedFont>
      <p:font typeface="Wingdings 2" pitchFamily="18" charset="2"/>
      <p:regular r:id="rId39"/>
    </p:embeddedFont>
    <p:embeddedFont>
      <p:font typeface="Lucida Sans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9A6"/>
    <a:srgbClr val="FF3399"/>
    <a:srgbClr val="0000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C11-2DAD-471F-9B8D-491D75AF2A0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C3D-E46B-45F2-81CA-7CEBA6F64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6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Dept. of Business studies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40183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lIns="91429" tIns="45714" rIns="91429" bIns="45714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6040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663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পণ্য ও সেবা সামগ্রী বিপণনে ব্যষ্টিক পরিবেশের প্রভাব ।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পণ্য ও সেবা সামগ্রী বিপণনে ব্যষ্টিক পরিবেশের প্রভাব আলোচনা করা হলঃ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১।কোম্পানি – কোম্পানি বলতে এমন এক ধরনের সংস্থাকে বোঝায় যেখানে সকল সদস্য একত্রিত হয়ে আইনগত ভাবে বিপণন কার্যক্রম পরিচালনা করে । নিচে কোম্পানির বিভিন্ন বিভাগের কার্যক্রমের প্রভাব দেওয়া হলঃ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উচ্চতর ব্যবস্থাপনা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অর্থায়ন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গবেষণা ও উন্নয়ন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ক্রয়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উৎপাদন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হিসাব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বিপণন     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9283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sz="2400" dirty="0" smtClean="0"/>
              <a:t>২। </a:t>
            </a:r>
            <a:r>
              <a:rPr lang="bn-IN" sz="2400" dirty="0" smtClean="0">
                <a:solidFill>
                  <a:schemeClr val="bg1"/>
                </a:solidFill>
              </a:rPr>
              <a:t>সরবরাহকারী – সরবরাহকারীরা পণ্য ও সেবা বিপণনের ওপর প্রভাব বিস্তার করে থাকে । সরবরাহকারীকে অবশ্যই সঠিক মানের , সঠিক মূল্যের এবং সঠিক  সময়ে কাচামালের সরবরাহ নিশ্চিত করতে হবে অন্যথায় কোম্পানি তার লক্ষ্য অর্জনে ব্যর্থ হয় ।  </a:t>
            </a:r>
          </a:p>
          <a:p>
            <a:pPr>
              <a:buNone/>
            </a:pPr>
            <a:r>
              <a:rPr lang="bn-IN" sz="2400" dirty="0" smtClean="0"/>
              <a:t>৩।</a:t>
            </a:r>
            <a:r>
              <a:rPr lang="bn-IN" sz="2400" dirty="0" smtClean="0">
                <a:solidFill>
                  <a:schemeClr val="bg1"/>
                </a:solidFill>
              </a:rPr>
              <a:t>বিপণন মধ্যস্থব্যবসায়ী – পন্য ও সেবা সামগ্রী বিপণনে বিভিন্ন ধরনের মধ্যস্থব্যবসায়ী নিয়জিত থাকে । নিচে এরূপ মধ্যস্থব্যবসায়ী সম্পর্কে দেওয়া হলঃ </a:t>
            </a:r>
          </a:p>
          <a:p>
            <a:pPr>
              <a:buFont typeface="Wingdings" pitchFamily="2" charset="2"/>
              <a:buChar char="q"/>
            </a:pPr>
            <a:r>
              <a:rPr lang="bn-IN" sz="2400" dirty="0" smtClean="0">
                <a:solidFill>
                  <a:schemeClr val="bg1"/>
                </a:solidFill>
              </a:rPr>
              <a:t>প্রতিনিধি মধ্যস্থব্যবসায়ী </a:t>
            </a:r>
          </a:p>
          <a:p>
            <a:pPr>
              <a:buFont typeface="Wingdings" pitchFamily="2" charset="2"/>
              <a:buChar char="q"/>
            </a:pPr>
            <a:r>
              <a:rPr lang="bn-IN" sz="2400" dirty="0" smtClean="0">
                <a:solidFill>
                  <a:schemeClr val="bg1"/>
                </a:solidFill>
              </a:rPr>
              <a:t>মার্চেন্ট মধ্যস্থব্যবসায়ী </a:t>
            </a:r>
          </a:p>
          <a:p>
            <a:pPr>
              <a:buFont typeface="Wingdings" pitchFamily="2" charset="2"/>
              <a:buChar char="q"/>
            </a:pPr>
            <a:r>
              <a:rPr lang="bn-IN" sz="2400" dirty="0" smtClean="0">
                <a:solidFill>
                  <a:schemeClr val="bg1"/>
                </a:solidFill>
              </a:rPr>
              <a:t>বিপণন সেবা সংস্থা </a:t>
            </a:r>
          </a:p>
          <a:p>
            <a:pPr>
              <a:buFont typeface="Wingdings" pitchFamily="2" charset="2"/>
              <a:buChar char="q"/>
            </a:pPr>
            <a:r>
              <a:rPr lang="bn-IN" sz="2400" dirty="0" smtClean="0">
                <a:solidFill>
                  <a:schemeClr val="bg1"/>
                </a:solidFill>
              </a:rPr>
              <a:t>আর্থিক মধ্যস্থ কারবারী  </a:t>
            </a:r>
          </a:p>
          <a:p>
            <a:pPr>
              <a:buNone/>
            </a:pPr>
            <a:r>
              <a:rPr lang="bn-IN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92836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bn-IN" dirty="0" smtClean="0"/>
              <a:t>৪</a:t>
            </a:r>
            <a:r>
              <a:rPr lang="bn-IN" dirty="0" smtClean="0">
                <a:solidFill>
                  <a:schemeClr val="bg1"/>
                </a:solidFill>
              </a:rPr>
              <a:t>। ক্রেতা সাধারণঃ নিচে পাঁচ ধরনের ক্রেতা বাজার সম্পর্কে দেওয়া হল- 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ভোক্তা বাজার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ক্রেতা বাজার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সরকারি বাজার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পুনঃ বিক্রেতা বাজার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আন্তর্জাতিক বাজার </a:t>
            </a:r>
          </a:p>
          <a:p>
            <a:pPr algn="just">
              <a:buNone/>
            </a:pPr>
            <a:r>
              <a:rPr lang="bn-IN" dirty="0" smtClean="0">
                <a:solidFill>
                  <a:schemeClr val="bg1"/>
                </a:solidFill>
              </a:rPr>
              <a:t>৫। প্রতিযোগীঃ একই জাতীয় পণ্য বা সেবা উৎপাদনকারী ও বিপণনকারী প্রত্যেক কোম্পানি একে অন্যের প্রতিযোগী ।   </a:t>
            </a:r>
          </a:p>
          <a:p>
            <a:pPr algn="just">
              <a:buNone/>
            </a:pPr>
            <a:r>
              <a:rPr lang="bn-I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699760"/>
          </a:xfrm>
          <a:solidFill>
            <a:srgbClr val="11E9A6"/>
          </a:solidFill>
        </p:spPr>
        <p:txBody>
          <a:bodyPr/>
          <a:lstStyle/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৬।জনগোষ্ঠীঃ প্রত্যেক কোম্পানি সাত ধরণের জনগোষ্ঠী  </a:t>
            </a:r>
          </a:p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দ্বারা প্রভাবিত হয় যা নিচে আলোচনা করা হলঃ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অর্থ সংস্থানকারী জনগোষ্ঠী 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গণমাধ্যম জনগোষ্ঠী 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সরকারী জনগোষ্ঠী 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নাগরিক-কার্যক্রম জনগোষ্ঠী 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স্থানীয় জনগোষ্ঠী 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অভ্যন্তরীণ জনগোষ্ঠী 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সাধারণ জনগোষ্ঠী  </a:t>
            </a:r>
          </a:p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187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পণ্য ও সেবাসামগ্রী বিপণনে সামষ্টিক </a:t>
            </a:r>
            <a:r>
              <a:rPr lang="en-US" b="1" dirty="0" err="1" smtClean="0">
                <a:solidFill>
                  <a:schemeClr val="bg1"/>
                </a:solidFill>
              </a:rPr>
              <a:t>পরিবেশ</a:t>
            </a:r>
            <a:r>
              <a:rPr lang="bn-IN" b="1" dirty="0" smtClean="0">
                <a:solidFill>
                  <a:schemeClr val="bg1"/>
                </a:solidFill>
              </a:rPr>
              <a:t>ের প্রভাব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bn-IN" b="1" dirty="0" smtClean="0">
                <a:solidFill>
                  <a:schemeClr val="bg1"/>
                </a:solidFill>
              </a:rPr>
              <a:t> নিচে পণ্য ও সেবাসামগ্রী বিপণনে সামষ্টিক </a:t>
            </a:r>
            <a:r>
              <a:rPr lang="en-US" b="1" dirty="0" err="1" smtClean="0">
                <a:solidFill>
                  <a:schemeClr val="bg1"/>
                </a:solidFill>
              </a:rPr>
              <a:t>পরিবেশ</a:t>
            </a:r>
            <a:r>
              <a:rPr lang="bn-IN" b="1" dirty="0" smtClean="0">
                <a:solidFill>
                  <a:schemeClr val="bg1"/>
                </a:solidFill>
              </a:rPr>
              <a:t>ের প্রভাব আলোচনা করা হলঃ </a:t>
            </a:r>
          </a:p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১। জনসংখ্যা গত পরিবেশঃ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জনসংখ্যা বৃদ্ধি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জনসংখ্যার বয়স কাঠামোর পরিবর্তনশীলতা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পারিবারিক জীবনে পরিবর্তনশীলতা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শিক্ষা ও পেশা 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>
                <a:solidFill>
                  <a:schemeClr val="bg1"/>
                </a:solidFill>
              </a:rPr>
              <a:t>বৈচিত্র্যতা বৃদ্ধি</a:t>
            </a:r>
          </a:p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18760"/>
          </a:xfrm>
          <a:solidFill>
            <a:schemeClr val="accent2"/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bn-IN" sz="5900" b="1" dirty="0" smtClean="0">
                <a:solidFill>
                  <a:schemeClr val="bg1"/>
                </a:solidFill>
              </a:rPr>
              <a:t>২। অর্থনৈতিক পরিবেশঃ </a:t>
            </a:r>
          </a:p>
          <a:p>
            <a:pPr>
              <a:buFont typeface="Wingdings" pitchFamily="2" charset="2"/>
              <a:buChar char="q"/>
            </a:pPr>
            <a:r>
              <a:rPr lang="bn-IN" sz="5900" b="1" dirty="0" smtClean="0">
                <a:solidFill>
                  <a:schemeClr val="bg1"/>
                </a:solidFill>
              </a:rPr>
              <a:t>আয়ের পরিবর্তন </a:t>
            </a:r>
          </a:p>
          <a:p>
            <a:pPr>
              <a:buFont typeface="Wingdings" pitchFamily="2" charset="2"/>
              <a:buChar char="q"/>
            </a:pPr>
            <a:r>
              <a:rPr lang="bn-IN" sz="5900" b="1" dirty="0" smtClean="0">
                <a:solidFill>
                  <a:schemeClr val="bg1"/>
                </a:solidFill>
              </a:rPr>
              <a:t>ভোক্তার ব্যয় ধাঁচের পরিবর্তনশীলতা</a:t>
            </a:r>
          </a:p>
          <a:p>
            <a:pPr>
              <a:buNone/>
            </a:pPr>
            <a:r>
              <a:rPr lang="bn-IN" sz="59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bn-IN" sz="5900" b="1" dirty="0" smtClean="0">
                <a:solidFill>
                  <a:schemeClr val="bg1"/>
                </a:solidFill>
              </a:rPr>
              <a:t>৩।প্রাকৃতিক পরিবেশঃ </a:t>
            </a:r>
          </a:p>
          <a:p>
            <a:pPr>
              <a:buFont typeface="Wingdings" pitchFamily="2" charset="2"/>
              <a:buChar char="q"/>
            </a:pPr>
            <a:r>
              <a:rPr lang="bn-IN" sz="5900" b="1" dirty="0" smtClean="0">
                <a:solidFill>
                  <a:schemeClr val="bg1"/>
                </a:solidFill>
              </a:rPr>
              <a:t>কাঁচামালের ঘাটতি </a:t>
            </a:r>
          </a:p>
          <a:p>
            <a:pPr>
              <a:buFont typeface="Wingdings" pitchFamily="2" charset="2"/>
              <a:buChar char="q"/>
            </a:pPr>
            <a:r>
              <a:rPr lang="bn-IN" sz="5900" b="1" dirty="0" smtClean="0">
                <a:solidFill>
                  <a:schemeClr val="bg1"/>
                </a:solidFill>
              </a:rPr>
              <a:t>পরিবেশ দূষণের মাত্রা বৃদ্ধি</a:t>
            </a:r>
          </a:p>
          <a:p>
            <a:pPr>
              <a:buFont typeface="Wingdings" pitchFamily="2" charset="2"/>
              <a:buChar char="q"/>
            </a:pPr>
            <a:endParaRPr lang="bn-IN" sz="59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n-IN" sz="5900" b="1" dirty="0" smtClean="0">
                <a:solidFill>
                  <a:schemeClr val="bg1"/>
                </a:solidFill>
              </a:rPr>
              <a:t>৪।প্রযুক্তিগত পরিবেশঃ </a:t>
            </a:r>
          </a:p>
          <a:p>
            <a:pPr>
              <a:buFont typeface="Wingdings" pitchFamily="2" charset="2"/>
              <a:buChar char="q"/>
            </a:pPr>
            <a:r>
              <a:rPr lang="bn-IN" sz="5900" b="1" dirty="0" smtClean="0">
                <a:solidFill>
                  <a:schemeClr val="bg1"/>
                </a:solidFill>
              </a:rPr>
              <a:t>প্রযুক্তি পরিবর্তনের দ্রুততা </a:t>
            </a:r>
          </a:p>
          <a:p>
            <a:pPr>
              <a:buFont typeface="Wingdings" pitchFamily="2" charset="2"/>
              <a:buChar char="q"/>
            </a:pPr>
            <a:r>
              <a:rPr lang="bn-IN" sz="5900" b="1" dirty="0" smtClean="0">
                <a:solidFill>
                  <a:schemeClr val="bg1"/>
                </a:solidFill>
              </a:rPr>
              <a:t>অসীম সুযোগ </a:t>
            </a:r>
          </a:p>
          <a:p>
            <a:pPr>
              <a:buNone/>
            </a:pPr>
            <a:endParaRPr lang="bn-IN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bn-IN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bn-IN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n-IN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bn-I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n-IN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775960"/>
          </a:xfrm>
        </p:spPr>
        <p:txBody>
          <a:bodyPr/>
          <a:lstStyle/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৫। রাজনৈতিক পরিবেশঃ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ব্যবসায় নিয়ন্ত্রণকারী আইন ও অধ্যাদেশসমূহ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নৈতিকতা ও সামাজিক দায়িত্বপূর্ণ কার্যক্রমের ওপর গুরুত্ত বৃদ্ধি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৬। সাংস্কৃতিক পরিবেশঃ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 সাংস্কৃতিক মূল্যবোধের স্থিরতা ।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উপ-সংস্কৃতি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মাধ্যমিক সাংস্কৃতিক মূল্যবোধের পরিবর্তনসমূহ ।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/>
          <a:lstStyle/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বাংলাদেশের বিপণন পরিবেশ ।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নিচে বাংলাদেশের বিপণন পরিবেশ সম্পর্কে আলোচনা করা হলঃ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বাংলাদেশের ব্যষ্টিক বিপণন পরিবেশঃ</a:t>
            </a:r>
          </a:p>
          <a:p>
            <a:pPr algn="just"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কোম্পানি </a:t>
            </a:r>
          </a:p>
          <a:p>
            <a:pPr algn="just"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সরবরাহকারী </a:t>
            </a:r>
          </a:p>
          <a:p>
            <a:pPr algn="just"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বিপণন মধ্যস্থব্যবসায়ী </a:t>
            </a:r>
          </a:p>
          <a:p>
            <a:pPr algn="just"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ক্রেতা সাধারণ </a:t>
            </a:r>
          </a:p>
          <a:p>
            <a:pPr algn="just"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প্রতিযোগী</a:t>
            </a:r>
          </a:p>
          <a:p>
            <a:pPr algn="just"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জনগোষ্ঠী 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852160"/>
          </a:xfrm>
        </p:spPr>
        <p:txBody>
          <a:bodyPr/>
          <a:lstStyle/>
          <a:p>
            <a:pPr>
              <a:buNone/>
            </a:pPr>
            <a:r>
              <a:rPr lang="bn-IN" sz="3200" dirty="0" smtClean="0">
                <a:solidFill>
                  <a:schemeClr val="bg1"/>
                </a:solidFill>
              </a:rPr>
              <a:t>বাংলাদেশের সামষ্টিক বিপণন পরিবেশঃ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জনসংখ্যাগত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অর্থনৈতিক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প্রাকৃতিক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প্রযুক্তিগত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রাজনৈতিক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সাংস্কৃতিক পরিবেশ </a:t>
            </a:r>
          </a:p>
          <a:p>
            <a:pPr>
              <a:buFont typeface="Wingdings" pitchFamily="2" charset="2"/>
              <a:buChar char="q"/>
            </a:pPr>
            <a:endParaRPr lang="b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বাংলাদেশের বিপণন পরিবেশের সবল ও দুর্বল দিকসমূহ।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বাংলাদেশের বিপণন পরিবেশের সবল দিকসমূহঃ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বর্তমানে ক্ষতিকর ও ত্রুটিপূর্ণ পণ্য বিপণন নিষিদ্ধকরণ করা হয়েছে ।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পরিবেশবান্ধব পণ্য উৎপাদন ও বিক্রয় করা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বাংলাদেশের অধিকাংশ কোম্পানি আইনগত এবং বৈধ উপায়ে পরিচালিত হচ্ছে ।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ক্রেতাদের চাহিদা বৃদ্ধি পাওয়ার পণ্যের উৎপাদন এবং বিক্রির পরিমাণ বৃদ্ধি পাচ্ছে ।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বাংলাদেশের জনশঙ্খার ঘনত্ব বেশি হওয়ার এদেশে বিপণন কারযের প্রসারতাও বৃদ্ধি পাচ্ছে ।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162"/>
            <a:ext cx="8686800" cy="1417638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5400" dirty="0" smtClean="0">
                <a:solidFill>
                  <a:schemeClr val="bg1"/>
                </a:solidFill>
              </a:rPr>
              <a:t> ২য় </a:t>
            </a:r>
            <a:r>
              <a:rPr lang="en-US" sz="5400" dirty="0" err="1" smtClean="0">
                <a:solidFill>
                  <a:schemeClr val="bg1"/>
                </a:solidFill>
              </a:rPr>
              <a:t>পত্র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19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4400" dirty="0" smtClean="0">
                <a:solidFill>
                  <a:schemeClr val="bg1"/>
                </a:solidFill>
              </a:rPr>
              <a:t> : </a:t>
            </a:r>
            <a:r>
              <a:rPr lang="en-US" sz="4400" dirty="0" err="1" smtClean="0">
                <a:solidFill>
                  <a:schemeClr val="bg1"/>
                </a:solidFill>
              </a:rPr>
              <a:t>বিপণন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পরিবেশ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928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3200" dirty="0" smtClean="0">
                <a:solidFill>
                  <a:schemeClr val="bg1"/>
                </a:solidFill>
              </a:rPr>
              <a:t>বাংলাদেশের বিপণন পরিবেশের দুর্বল দিকসমূহঃ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বিভিন্ন চ্যানেলে প্রতারণামূলক বিজ্ঞাপন প্রদান করে ক্রেতা আকর্ষণের চেষ্টা করা ।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পণ্য বিক্রয়ে অসাধু উপায় অবলম্বন করা ।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 ক্ষতিকর পণ্যের বিক্রয় বৃদ্ধির প্রচেষ্টা করা ।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গবেষণা কারযে কোম্পানিগুলো যথেষ্ট যত্নবান নয় ।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</a:rPr>
              <a:t>উচ্চতর ব্যয় ব্যবস্থানায় যথাযথ এবং উপযুক্ত লোকের অভাব পরিলক্ষিত হয় ।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139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বিপণন পরিবেশ অধ্যয়নের গুরুত্ব ।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নিচে বিপণন পরিবেশ অধ্যয়নের গুরুত্বগুলো আলোচনা করা হল –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কারযকারী সিদ্ধান্ত গ্রহণ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কার্যক্রম পরিচালনা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সুযোগ ও হুমকি বিশ্লেষণ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সঠিক কৌশল গ্রহন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সুসম্পর্ক বজায় রাখা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সুষ্ঠু বণ্টন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সমস্যা পূর্বানুমান 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প্রতিযোগী মোকাবিলা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পণ্যের মান নির্ধারণ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ভোক্তা সন্তুষ্টি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286000"/>
            <a:ext cx="8001000" cy="411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গুলোউল্লেখ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367036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143000" y="5562600"/>
            <a:ext cx="7154883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02227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6" descr="Animated Thank Yo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617" y="1743421"/>
            <a:ext cx="5209223" cy="4910398"/>
          </a:xfrm>
        </p:spPr>
      </p:pic>
      <p:pic>
        <p:nvPicPr>
          <p:cNvPr id="32771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228600"/>
            <a:ext cx="19502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95" y="460578"/>
            <a:ext cx="242887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5499">
            <a:off x="249237" y="3464468"/>
            <a:ext cx="2960034" cy="24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পূর্বাভাষ</a:t>
            </a:r>
            <a:r>
              <a:rPr lang="en-US" sz="4000" dirty="0" smtClean="0">
                <a:solidFill>
                  <a:schemeClr val="bg1"/>
                </a:solidFill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</a:rPr>
              <a:t>পরিচিতি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4114799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5105400" y="1066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</a:rPr>
              <a:t>পাঠ </a:t>
            </a:r>
            <a:r>
              <a:rPr lang="bn-BD" sz="4800" b="1" dirty="0" smtClean="0">
                <a:solidFill>
                  <a:schemeClr val="bg1"/>
                </a:solidFill>
              </a:rPr>
              <a:t>ঘোষণা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8200" y="1143000"/>
            <a:ext cx="3276600" cy="1981200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955" y="3200400"/>
            <a:ext cx="6629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</a:rPr>
              <a:t>১।</a:t>
            </a:r>
            <a:r>
              <a:rPr lang="as-IN" sz="3200" dirty="0" smtClean="0">
                <a:solidFill>
                  <a:srgbClr val="FF0000"/>
                </a:solidFill>
              </a:rPr>
              <a:t>বিপণন </a:t>
            </a:r>
            <a:r>
              <a:rPr lang="as-IN" sz="3200" dirty="0">
                <a:solidFill>
                  <a:srgbClr val="FF0000"/>
                </a:solidFill>
              </a:rPr>
              <a:t>পরিবেশ কী?</a:t>
            </a:r>
          </a:p>
          <a:p>
            <a:r>
              <a:rPr lang="as-IN" sz="3200" dirty="0">
                <a:solidFill>
                  <a:srgbClr val="FF0000"/>
                </a:solidFill>
              </a:rPr>
              <a:t>২। বিপণন পরিবেশ এর </a:t>
            </a:r>
            <a:r>
              <a:rPr lang="as-IN" sz="3200" dirty="0" smtClean="0">
                <a:solidFill>
                  <a:srgbClr val="FF0000"/>
                </a:solidFill>
              </a:rPr>
              <a:t>প্রকারভেদ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as-IN" sz="3200" dirty="0" smtClean="0">
                <a:solidFill>
                  <a:srgbClr val="FF0000"/>
                </a:solidFill>
              </a:rPr>
              <a:t>৩</a:t>
            </a:r>
            <a:r>
              <a:rPr lang="as-IN" sz="3200" dirty="0">
                <a:solidFill>
                  <a:srgbClr val="FF0000"/>
                </a:solidFill>
              </a:rPr>
              <a:t>।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বিপণন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as-IN" sz="3200" dirty="0" smtClean="0">
                <a:solidFill>
                  <a:srgbClr val="FF0000"/>
                </a:solidFill>
              </a:rPr>
              <a:t>বিভিন্ন </a:t>
            </a:r>
            <a:r>
              <a:rPr lang="as-IN" sz="3200" dirty="0">
                <a:solidFill>
                  <a:srgbClr val="FF0000"/>
                </a:solidFill>
              </a:rPr>
              <a:t>উপাদান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as-IN" sz="3200" dirty="0" smtClean="0">
                <a:solidFill>
                  <a:srgbClr val="FF0000"/>
                </a:solidFill>
              </a:rPr>
              <a:t>৪</a:t>
            </a:r>
            <a:r>
              <a:rPr lang="as-IN" sz="3200" dirty="0">
                <a:solidFill>
                  <a:srgbClr val="FF0000"/>
                </a:solidFill>
              </a:rPr>
              <a:t>। ব্যষ্টিক ও সামষ্টিক পরিবেশ এর মধ্যে </a:t>
            </a:r>
            <a:r>
              <a:rPr lang="as-IN" sz="3200" dirty="0" smtClean="0">
                <a:solidFill>
                  <a:srgbClr val="FF0000"/>
                </a:solidFill>
              </a:rPr>
              <a:t>পার্থক্য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447800"/>
            <a:ext cx="26670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বিপণন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পরিবেশ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  <p:bldP spid="8" grpId="0" animBg="1"/>
      <p:bldP spid="8" grpId="1" build="allAtOnce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4038600"/>
            <a:ext cx="2438400" cy="2168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-76201"/>
            <a:ext cx="7924800" cy="1524001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1" y="1155290"/>
            <a:ext cx="8381999" cy="1295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শিক্ষার্থীরা—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7543800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পরিবেশ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২। </a:t>
            </a:r>
            <a:r>
              <a:rPr lang="en-US" sz="3600" dirty="0" err="1" smtClean="0">
                <a:solidFill>
                  <a:schemeClr val="bg1"/>
                </a:solidFill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পরিবেশ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প্রকারভেদ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bn-IN" sz="3600" dirty="0" smtClean="0">
                <a:solidFill>
                  <a:schemeClr val="bg1"/>
                </a:solidFill>
              </a:rPr>
              <a:t>ব্যাখ্যা করতে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৩। </a:t>
            </a:r>
            <a:r>
              <a:rPr lang="en-US" sz="3600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উপাদান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bn-IN" sz="3600" dirty="0" smtClean="0">
                <a:solidFill>
                  <a:schemeClr val="bg1"/>
                </a:solidFill>
              </a:rPr>
              <a:t>ব্যাখ্যা করতে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bn-IN" sz="3600" dirty="0" smtClean="0">
              <a:solidFill>
                <a:schemeClr val="bg1"/>
              </a:solidFill>
            </a:endParaRPr>
          </a:p>
          <a:p>
            <a:r>
              <a:rPr lang="bn-IN" sz="3600" dirty="0" smtClean="0">
                <a:solidFill>
                  <a:schemeClr val="bg1"/>
                </a:solidFill>
              </a:rPr>
              <a:t>৪। ব্যষ্টিক ও সামষ্টিক </a:t>
            </a:r>
            <a:r>
              <a:rPr lang="en-US" sz="3600" dirty="0" err="1" smtClean="0">
                <a:solidFill>
                  <a:schemeClr val="bg1"/>
                </a:solidFill>
              </a:rPr>
              <a:t>পরিবেশ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এর</a:t>
            </a:r>
            <a:r>
              <a:rPr lang="bn-IN" sz="3600" dirty="0" smtClean="0">
                <a:solidFill>
                  <a:schemeClr val="bg1"/>
                </a:solidFill>
              </a:rPr>
              <a:t> মধ্যে পার্থক্য ব্যাখ্যা করতে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r>
              <a:rPr lang="bn-IN" sz="3600" dirty="0" smtClean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  <p:bldP spid="15" grpId="1" animBg="1"/>
      <p:bldP spid="2" grpId="0" animBg="1"/>
      <p:bldP spid="2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92D050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আলোচ্য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বিষয়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                                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2192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বিপণন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পরিবেশ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2362200" cy="838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ব্যষ্টিক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পরিবেশ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2133600"/>
            <a:ext cx="2133600" cy="838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সামষ্টিক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পরিবেশ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371600" y="2971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4676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276600"/>
            <a:ext cx="3048000" cy="2514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ক. </a:t>
            </a:r>
            <a:r>
              <a:rPr lang="en-US" sz="2400" dirty="0" err="1" smtClean="0">
                <a:solidFill>
                  <a:srgbClr val="FF0000"/>
                </a:solidFill>
              </a:rPr>
              <a:t>কোম্পানী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খ.সরবরাহকারী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গ. </a:t>
            </a:r>
            <a:r>
              <a:rPr lang="en-US" sz="2400" dirty="0" err="1" smtClean="0">
                <a:solidFill>
                  <a:srgbClr val="FF0000"/>
                </a:solidFill>
              </a:rPr>
              <a:t>মধ্যস্থ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ব্যবসায়ী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ঘ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</a:rPr>
              <a:t>ক্রেতা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ঙপ্রতিযোগী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চ. </a:t>
            </a:r>
            <a:r>
              <a:rPr lang="en-US" sz="2400" dirty="0" err="1" smtClean="0">
                <a:solidFill>
                  <a:srgbClr val="FF0000"/>
                </a:solidFill>
              </a:rPr>
              <a:t>জনগোষ্ঠী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3429000"/>
            <a:ext cx="23622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ক.জনসংখ্যাগত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err="1" smtClean="0">
                <a:solidFill>
                  <a:srgbClr val="C00000"/>
                </a:solidFill>
              </a:rPr>
              <a:t>খ.প্রাকৃতিক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err="1" smtClean="0">
                <a:solidFill>
                  <a:srgbClr val="C00000"/>
                </a:solidFill>
              </a:rPr>
              <a:t>গ.রাজনৈতিক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err="1" smtClean="0">
                <a:solidFill>
                  <a:srgbClr val="C00000"/>
                </a:solidFill>
              </a:rPr>
              <a:t>ঘ.প্রযুক্তিগত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ঙ&gt;</a:t>
            </a:r>
            <a:r>
              <a:rPr lang="en-US" sz="2400" dirty="0" err="1" smtClean="0">
                <a:solidFill>
                  <a:srgbClr val="C00000"/>
                </a:solidFill>
              </a:rPr>
              <a:t>অর্থনৈতিক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2514600"/>
            <a:ext cx="34290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বিপণন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পরিবেশেরপ্রকারভেদ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   </a:t>
            </a:r>
            <a:r>
              <a:rPr lang="bn-IN" sz="5800" b="1" dirty="0" smtClean="0">
                <a:solidFill>
                  <a:schemeClr val="bg1"/>
                </a:solidFill>
              </a:rPr>
              <a:t>ব্যষ্টিক ও ব্যষ্টিক </a:t>
            </a:r>
            <a:r>
              <a:rPr lang="en-US" sz="5800" b="1" dirty="0" err="1" smtClean="0">
                <a:solidFill>
                  <a:schemeClr val="bg1"/>
                </a:solidFill>
              </a:rPr>
              <a:t>পরিবেশ</a:t>
            </a:r>
            <a:r>
              <a:rPr lang="en-US" sz="5800" b="1" dirty="0" smtClean="0">
                <a:solidFill>
                  <a:schemeClr val="bg1"/>
                </a:solidFill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</a:rPr>
              <a:t>এর</a:t>
            </a:r>
            <a:r>
              <a:rPr lang="bn-IN" sz="5800" b="1" dirty="0" smtClean="0">
                <a:solidFill>
                  <a:schemeClr val="bg1"/>
                </a:solidFill>
              </a:rPr>
              <a:t> উপাদান। </a:t>
            </a:r>
          </a:p>
          <a:p>
            <a:pPr>
              <a:buNone/>
            </a:pPr>
            <a:r>
              <a:rPr lang="bn-IN" sz="5800" b="1" dirty="0" smtClean="0">
                <a:solidFill>
                  <a:schemeClr val="bg1"/>
                </a:solidFill>
              </a:rPr>
              <a:t>  </a:t>
            </a:r>
            <a:r>
              <a:rPr lang="en-US" sz="5800" b="1" dirty="0" smtClean="0">
                <a:solidFill>
                  <a:schemeClr val="bg1"/>
                </a:solidFill>
              </a:rPr>
              <a:t> </a:t>
            </a:r>
            <a:r>
              <a:rPr lang="bn-IN" sz="5800" b="1" dirty="0" smtClean="0">
                <a:solidFill>
                  <a:schemeClr val="bg1"/>
                </a:solidFill>
              </a:rPr>
              <a:t>ব্যষ্টিক </a:t>
            </a:r>
            <a:r>
              <a:rPr lang="en-US" sz="5800" b="1" dirty="0" err="1" smtClean="0">
                <a:solidFill>
                  <a:schemeClr val="bg1"/>
                </a:solidFill>
              </a:rPr>
              <a:t>পরিবেশ</a:t>
            </a:r>
            <a:r>
              <a:rPr lang="bn-IN" sz="5800" b="1" dirty="0" smtClean="0">
                <a:solidFill>
                  <a:schemeClr val="bg1"/>
                </a:solidFill>
              </a:rPr>
              <a:t>ঃ ব্যষ্টিক </a:t>
            </a:r>
            <a:r>
              <a:rPr lang="en-US" sz="5800" b="1" dirty="0" err="1" smtClean="0">
                <a:solidFill>
                  <a:schemeClr val="bg1"/>
                </a:solidFill>
              </a:rPr>
              <a:t>পরিবেশ</a:t>
            </a:r>
            <a:r>
              <a:rPr lang="en-US" sz="5800" b="1" dirty="0" smtClean="0">
                <a:solidFill>
                  <a:schemeClr val="bg1"/>
                </a:solidFill>
              </a:rPr>
              <a:t> </a:t>
            </a:r>
            <a:r>
              <a:rPr lang="bn-IN" sz="5800" b="1" dirty="0" smtClean="0">
                <a:solidFill>
                  <a:schemeClr val="bg1"/>
                </a:solidFill>
              </a:rPr>
              <a:t> বলতে ওই সকল পক্ষ, শক্তি অথবা উপাদানের সমষ্টি কে বঝায় যেগুলো বিপণন কার্যক্রমকে সরাসরি প্রভাবিত করে </a:t>
            </a:r>
            <a:endParaRPr lang="en-US" sz="5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bn-IN" sz="5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n-IN" sz="5800" b="1" dirty="0" smtClean="0">
                <a:solidFill>
                  <a:schemeClr val="bg1"/>
                </a:solidFill>
              </a:rPr>
              <a:t>ব্যষ্টিক </a:t>
            </a:r>
            <a:r>
              <a:rPr lang="en-US" sz="5800" b="1" dirty="0" err="1" smtClean="0">
                <a:solidFill>
                  <a:schemeClr val="bg1"/>
                </a:solidFill>
              </a:rPr>
              <a:t>পরিবেশ</a:t>
            </a:r>
            <a:r>
              <a:rPr lang="en-US" sz="5800" b="1" dirty="0" smtClean="0">
                <a:solidFill>
                  <a:schemeClr val="bg1"/>
                </a:solidFill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</a:rPr>
              <a:t>এর</a:t>
            </a:r>
            <a:r>
              <a:rPr lang="bn-IN" sz="5800" b="1" dirty="0" smtClean="0">
                <a:solidFill>
                  <a:schemeClr val="bg1"/>
                </a:solidFill>
              </a:rPr>
              <a:t> উপাদানসমুহঃ </a:t>
            </a:r>
          </a:p>
          <a:p>
            <a:pPr>
              <a:buFont typeface="Wingdings" pitchFamily="2" charset="2"/>
              <a:buChar char="q"/>
            </a:pPr>
            <a:r>
              <a:rPr lang="bn-IN" sz="5800" b="1" dirty="0" smtClean="0">
                <a:solidFill>
                  <a:schemeClr val="bg1"/>
                </a:solidFill>
              </a:rPr>
              <a:t>কোম্পানি </a:t>
            </a:r>
          </a:p>
          <a:p>
            <a:pPr>
              <a:buFont typeface="Wingdings" pitchFamily="2" charset="2"/>
              <a:buChar char="q"/>
            </a:pPr>
            <a:r>
              <a:rPr lang="bn-IN" sz="5800" b="1" dirty="0" smtClean="0">
                <a:solidFill>
                  <a:schemeClr val="bg1"/>
                </a:solidFill>
              </a:rPr>
              <a:t>সরবরাহকারী </a:t>
            </a:r>
          </a:p>
          <a:p>
            <a:pPr>
              <a:buFont typeface="Wingdings" pitchFamily="2" charset="2"/>
              <a:buChar char="q"/>
            </a:pPr>
            <a:r>
              <a:rPr lang="bn-IN" sz="5800" b="1" dirty="0" smtClean="0">
                <a:solidFill>
                  <a:schemeClr val="bg1"/>
                </a:solidFill>
              </a:rPr>
              <a:t>বিপণন মধ্যস্থব্যবসায়ী </a:t>
            </a:r>
          </a:p>
          <a:p>
            <a:pPr>
              <a:buFont typeface="Wingdings" pitchFamily="2" charset="2"/>
              <a:buChar char="q"/>
            </a:pPr>
            <a:r>
              <a:rPr lang="bn-IN" sz="5800" b="1" dirty="0" smtClean="0">
                <a:solidFill>
                  <a:schemeClr val="bg1"/>
                </a:solidFill>
              </a:rPr>
              <a:t>ক্রেতা সাধারণ </a:t>
            </a:r>
          </a:p>
          <a:p>
            <a:pPr>
              <a:buFont typeface="Wingdings" pitchFamily="2" charset="2"/>
              <a:buChar char="q"/>
            </a:pPr>
            <a:r>
              <a:rPr lang="bn-IN" sz="5800" b="1" dirty="0" smtClean="0">
                <a:solidFill>
                  <a:schemeClr val="bg1"/>
                </a:solidFill>
              </a:rPr>
              <a:t>প্রতিযোগী</a:t>
            </a:r>
          </a:p>
          <a:p>
            <a:pPr>
              <a:buFont typeface="Wingdings" pitchFamily="2" charset="2"/>
              <a:buChar char="q"/>
            </a:pPr>
            <a:r>
              <a:rPr lang="bn-IN" sz="5800" b="1" dirty="0" smtClean="0">
                <a:solidFill>
                  <a:schemeClr val="bg1"/>
                </a:solidFill>
              </a:rPr>
              <a:t>জনগোষ্ঠী  </a:t>
            </a:r>
          </a:p>
          <a:p>
            <a:pPr algn="just">
              <a:buNone/>
            </a:pPr>
            <a:r>
              <a:rPr lang="bn-I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6096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সামষ্টিক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bn-IN" dirty="0" smtClean="0">
                <a:solidFill>
                  <a:schemeClr val="bg1"/>
                </a:solidFill>
              </a:rPr>
              <a:t>ও সামষ্টিক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r>
              <a:rPr lang="bn-IN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bn-IN" dirty="0" smtClean="0">
                <a:solidFill>
                  <a:schemeClr val="bg1"/>
                </a:solidFill>
              </a:rPr>
              <a:t> উপাদান ।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সামষ্টিক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r>
              <a:rPr lang="bn-IN" dirty="0" smtClean="0">
                <a:solidFill>
                  <a:schemeClr val="bg1"/>
                </a:solidFill>
              </a:rPr>
              <a:t> কী? 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যেসকল অনিয়ন্ত্রিত পক্ষ, শক্তি ও পারিপার্শ্বিক অবস্থা কোম্পানির বিপণন কার্যক্রমকে পরোক্ষ ভাবে প্রভাবিত করে তাকে সামষ্টিক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bn-IN" dirty="0" smtClean="0">
                <a:solidFill>
                  <a:schemeClr val="bg1"/>
                </a:solidFill>
              </a:rPr>
              <a:t> বলে ।</a:t>
            </a:r>
          </a:p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সামষ্টিক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bn-IN" dirty="0" smtClean="0">
                <a:solidFill>
                  <a:schemeClr val="bg1"/>
                </a:solidFill>
              </a:rPr>
              <a:t> উপাদানসমুহঃ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জনসংখ্যাগত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অর্থনৈতিক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প্রাকৃতিক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প্রযুক্তিগত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রাজনৈতিক পরিবেশ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chemeClr val="bg1"/>
                </a:solidFill>
              </a:rPr>
              <a:t>সাংস্কৃতিক পরিবেশ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/>
          <a:lstStyle/>
          <a:p>
            <a:pPr>
              <a:buNone/>
            </a:pPr>
            <a:r>
              <a:rPr lang="bn-IN" dirty="0" smtClean="0">
                <a:solidFill>
                  <a:schemeClr val="bg1"/>
                </a:solidFill>
              </a:rPr>
              <a:t>ব্যষ্টিক ও সামষ্টিক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bn-IN" dirty="0" smtClean="0">
                <a:solidFill>
                  <a:schemeClr val="bg1"/>
                </a:solidFill>
              </a:rPr>
              <a:t> মধ্যে পার্থক্যঃ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19033"/>
              </p:ext>
            </p:extLst>
          </p:nvPr>
        </p:nvGraphicFramePr>
        <p:xfrm>
          <a:off x="0" y="1402080"/>
          <a:ext cx="8991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3505200"/>
                <a:gridCol w="4038600"/>
              </a:tblGrid>
              <a:tr h="35052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পার্থক্য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বিষয়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ব্যষ্টিক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সামষ্টিক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আওতা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ব্যষ্টিক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আওতা অপেক্ষাকৃত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ক্ষুদ্র বা ছোট ।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সামষ্টিক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আওতা অপেক্ষাকৃত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বড়।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প্রভাব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বিপণন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কার্যক্রমের ওপর 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ব্যষ্টিক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প্রতক্ষ্যভাবে প্রভাব বিস্তার করে । 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সামষ্টিক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কার্যক্রমের ওপর 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ব্যষ্টিক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পরোক্ষভাবে প্রভাব বিস্তার করে । 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নিয়ন্ত্রণ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ব্যষ্টিক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 উপাদানগুলি বিপণনকারী কিছুতা হলেও নিয়ন্ত্রণ করতে পারে ।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সামষ্টিক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উপাদানগুলি বিপণনকারীর পক্ষে নিয়ন্ত্রণ করা সম্ভব নয়  ।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অবস্থান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ব্যষ্টিক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 উপাদানগুলি কোম্পানির কাছাকাছি অবস্থান করে ।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সামষ্টিক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উপাদানগুলি কোম্পানির বাইরে অবস্থান করে ।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পূর্বানুমান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ব্যষ্টিক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 উপাদানগুলোর প্রভাব সম্পর্কে 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পূর্বানুমান করা যায় ।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সামষ্টিক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পরিবেশ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ের</a:t>
                      </a:r>
                      <a:r>
                        <a:rPr lang="bn-IN" baseline="0" dirty="0" smtClean="0">
                          <a:solidFill>
                            <a:schemeClr val="bg1"/>
                          </a:solidFill>
                        </a:rPr>
                        <a:t>  উপাদানগুলোর প্রভাব সম্পর্কে 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পূর্বানুমান করা যায় না ।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1401</TotalTime>
  <Words>897</Words>
  <Application>Microsoft Office PowerPoint</Application>
  <PresentationFormat>On-screen Show (4:3)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NikoshBAN</vt:lpstr>
      <vt:lpstr>Calibri</vt:lpstr>
      <vt:lpstr>Wingdings 3</vt:lpstr>
      <vt:lpstr>Book Antiqua</vt:lpstr>
      <vt:lpstr>Wingdings</vt:lpstr>
      <vt:lpstr>Vrinda</vt:lpstr>
      <vt:lpstr>Wingdings 2</vt:lpstr>
      <vt:lpstr>Lucida Sans</vt:lpstr>
      <vt:lpstr>Apex</vt:lpstr>
      <vt:lpstr>PowerPoint Presentation</vt:lpstr>
      <vt:lpstr>উৎপাদন ব্যবস্থাপনা ২য় পত্র</vt:lpstr>
      <vt:lpstr>PowerPoint Presentation</vt:lpstr>
      <vt:lpstr>PowerPoint Presentation</vt:lpstr>
      <vt:lpstr>PowerPoint Presentation</vt:lpstr>
      <vt:lpstr>আলোচ্য বিষয় : বিপণন পরিবেশ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Admin</cp:lastModifiedBy>
  <cp:revision>330</cp:revision>
  <dcterms:created xsi:type="dcterms:W3CDTF">2016-01-27T05:27:11Z</dcterms:created>
  <dcterms:modified xsi:type="dcterms:W3CDTF">2016-12-27T09:01:55Z</dcterms:modified>
</cp:coreProperties>
</file>